
<file path=[Content_Types].xml><?xml version="1.0" encoding="utf-8"?>
<Types xmlns="http://schemas.openxmlformats.org/package/2006/content-types">
  <Default Extension="jpeg" ContentType="image/jpe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94" r:id="rId4"/>
    <p:sldId id="318" r:id="rId5"/>
    <p:sldId id="295" r:id="rId6"/>
    <p:sldId id="319" r:id="rId7"/>
    <p:sldId id="258" r:id="rId8"/>
    <p:sldId id="331" r:id="rId9"/>
    <p:sldId id="259" r:id="rId10"/>
    <p:sldId id="276" r:id="rId11"/>
    <p:sldId id="271" r:id="rId12"/>
    <p:sldId id="316" r:id="rId13"/>
    <p:sldId id="317" r:id="rId14"/>
    <p:sldId id="320" r:id="rId15"/>
    <p:sldId id="321" r:id="rId16"/>
    <p:sldId id="290" r:id="rId17"/>
    <p:sldId id="322" r:id="rId18"/>
    <p:sldId id="323" r:id="rId19"/>
    <p:sldId id="291" r:id="rId20"/>
    <p:sldId id="324" r:id="rId21"/>
    <p:sldId id="325" r:id="rId22"/>
    <p:sldId id="326" r:id="rId23"/>
    <p:sldId id="293" r:id="rId24"/>
    <p:sldId id="310" r:id="rId25"/>
    <p:sldId id="311" r:id="rId26"/>
    <p:sldId id="312" r:id="rId27"/>
    <p:sldId id="313" r:id="rId28"/>
    <p:sldId id="314" r:id="rId29"/>
    <p:sldId id="315" r:id="rId30"/>
    <p:sldId id="328" r:id="rId31"/>
    <p:sldId id="329" r:id="rId32"/>
    <p:sldId id="327" r:id="rId33"/>
    <p:sldId id="33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p:scale>
          <a:sx n="68" d="100"/>
          <a:sy n="68" d="100"/>
        </p:scale>
        <p:origin x="570"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GIF"/><Relationship Id="rId1"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XyXE"/>
          <p:cNvPicPr>
            <a:picLocks noChangeAspect="1"/>
          </p:cNvPicPr>
          <p:nvPr/>
        </p:nvPicPr>
        <p:blipFill>
          <a:blip r:embed="rId1"/>
          <a:stretch>
            <a:fillRect/>
          </a:stretch>
        </p:blipFill>
        <p:spPr>
          <a:xfrm>
            <a:off x="0" y="0"/>
            <a:ext cx="12223750" cy="6905625"/>
          </a:xfrm>
          <a:prstGeom prst="rect">
            <a:avLst/>
          </a:prstGeom>
        </p:spPr>
      </p:pic>
      <p:sp>
        <p:nvSpPr>
          <p:cNvPr id="5" name="Rectangles 4"/>
          <p:cNvSpPr/>
          <p:nvPr/>
        </p:nvSpPr>
        <p:spPr>
          <a:xfrm>
            <a:off x="394636" y="1790299"/>
            <a:ext cx="11516629" cy="3416320"/>
          </a:xfrm>
          <a:prstGeom prst="rect">
            <a:avLst/>
          </a:prstGeom>
          <a:noFill/>
          <a:ln>
            <a:noFill/>
          </a:ln>
        </p:spPr>
        <p:txBody>
          <a:bodyPr wrap="square" rtlCol="0" anchor="t">
            <a:spAutoFit/>
          </a:bodyPr>
          <a:lstStyle/>
          <a:p>
            <a:pPr algn="ctr"/>
            <a:r>
              <a:rPr lang="en-IN" altLang="en-US" sz="7200" b="1" dirty="0">
                <a:ln w="12700" cmpd="sng">
                  <a:solidFill>
                    <a:schemeClr val="accent4"/>
                  </a:solidFill>
                  <a:prstDash val="solid"/>
                </a:ln>
                <a:solidFill>
                  <a:schemeClr val="bg2"/>
                </a:solidFill>
              </a:rPr>
              <a:t>WEBSITE FOR </a:t>
            </a:r>
            <a:r>
              <a:rPr lang="en-IN" altLang="en-US" sz="7200" b="1" dirty="0">
                <a:ln w="12700" cmpd="sng">
                  <a:solidFill>
                    <a:schemeClr val="accent4"/>
                  </a:solidFill>
                  <a:prstDash val="solid"/>
                </a:ln>
                <a:solidFill>
                  <a:schemeClr val="bg2"/>
                </a:solidFill>
                <a:effectLst/>
              </a:rPr>
              <a:t>EEG DATA </a:t>
            </a:r>
            <a:r>
              <a:rPr lang="en-IN" altLang="en-US" sz="7200" b="1" dirty="0">
                <a:ln w="12700" cmpd="sng">
                  <a:solidFill>
                    <a:schemeClr val="accent4"/>
                  </a:solidFill>
                  <a:prstDash val="solid"/>
                </a:ln>
                <a:solidFill>
                  <a:schemeClr val="bg2"/>
                </a:solidFill>
              </a:rPr>
              <a:t>VISUALIZATION TO DETECT ADHD</a:t>
            </a:r>
            <a:endParaRPr lang="en-IN" altLang="en-US" sz="7200" b="1" dirty="0">
              <a:ln w="12700" cmpd="sng">
                <a:solidFill>
                  <a:schemeClr val="accent4"/>
                </a:solidFill>
                <a:prstDash val="solid"/>
              </a:ln>
              <a:solidFill>
                <a:schemeClr val="bg2"/>
              </a:solidFill>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BEHAVIOR OF THE EEG SIGNAL</a:t>
            </a:r>
            <a:endParaRPr lang="en-US" b="1" dirty="0"/>
          </a:p>
        </p:txBody>
      </p:sp>
      <p:sp>
        <p:nvSpPr>
          <p:cNvPr id="3" name="Content Placeholder 2"/>
          <p:cNvSpPr>
            <a:spLocks noGrp="1"/>
          </p:cNvSpPr>
          <p:nvPr>
            <p:ph idx="1"/>
          </p:nvPr>
        </p:nvSpPr>
        <p:spPr/>
        <p:txBody>
          <a:bodyPr>
            <a:normAutofit/>
          </a:bodyPr>
          <a:lstStyle/>
          <a:p>
            <a:pPr marL="355600" indent="-342900">
              <a:lnSpc>
                <a:spcPct val="100000"/>
              </a:lnSpc>
              <a:spcBef>
                <a:spcPts val="880"/>
              </a:spcBef>
              <a:buChar char="•"/>
              <a:tabLst>
                <a:tab pos="354965" algn="l"/>
                <a:tab pos="355600" algn="l"/>
              </a:tabLst>
            </a:pPr>
            <a:r>
              <a:rPr u="heavy" spc="-5" dirty="0">
                <a:solidFill>
                  <a:schemeClr val="tx1"/>
                </a:solidFill>
                <a:uFill>
                  <a:solidFill>
                    <a:srgbClr val="FFFFFF"/>
                  </a:solidFill>
                </a:uFill>
                <a:latin typeface="Times New Roman" panose="02020603050405020304"/>
                <a:cs typeface="Times New Roman" panose="02020603050405020304"/>
                <a:sym typeface="+mn-ea"/>
              </a:rPr>
              <a:t>Delta (marked</a:t>
            </a:r>
            <a:r>
              <a:rPr u="heavy" dirty="0">
                <a:solidFill>
                  <a:schemeClr val="tx1"/>
                </a:solidFill>
                <a:uFill>
                  <a:solidFill>
                    <a:srgbClr val="FFFFFF"/>
                  </a:solidFill>
                </a:uFill>
                <a:latin typeface="Times New Roman" panose="02020603050405020304"/>
                <a:cs typeface="Times New Roman" panose="02020603050405020304"/>
                <a:sym typeface="+mn-ea"/>
              </a:rPr>
              <a:t> </a:t>
            </a:r>
            <a:r>
              <a:rPr u="heavy" spc="-5" dirty="0">
                <a:solidFill>
                  <a:schemeClr val="tx1"/>
                </a:solidFill>
                <a:uFill>
                  <a:solidFill>
                    <a:srgbClr val="FFFFFF"/>
                  </a:solidFill>
                </a:uFill>
                <a:latin typeface="Times New Roman" panose="02020603050405020304"/>
                <a:cs typeface="Times New Roman" panose="02020603050405020304"/>
                <a:sym typeface="+mn-ea"/>
              </a:rPr>
              <a:t>slowing)      </a:t>
            </a:r>
            <a:r>
              <a:rPr dirty="0">
                <a:solidFill>
                  <a:schemeClr val="tx1"/>
                </a:solidFill>
                <a:latin typeface="Times New Roman" panose="02020603050405020304"/>
                <a:cs typeface="Times New Roman" panose="02020603050405020304"/>
                <a:sym typeface="+mn-ea"/>
              </a:rPr>
              <a:t>–</a:t>
            </a:r>
            <a:r>
              <a:rPr spc="140" dirty="0">
                <a:solidFill>
                  <a:schemeClr val="tx1"/>
                </a:solidFill>
                <a:latin typeface="Times New Roman" panose="02020603050405020304"/>
                <a:cs typeface="Times New Roman" panose="02020603050405020304"/>
                <a:sym typeface="+mn-ea"/>
              </a:rPr>
              <a:t> </a:t>
            </a:r>
            <a:r>
              <a:rPr spc="-5" dirty="0">
                <a:solidFill>
                  <a:schemeClr val="tx1"/>
                </a:solidFill>
                <a:latin typeface="Times New Roman" panose="02020603050405020304"/>
                <a:cs typeface="Times New Roman" panose="02020603050405020304"/>
                <a:sym typeface="+mn-ea"/>
              </a:rPr>
              <a:t>1-3Hz</a:t>
            </a:r>
            <a:endParaRPr spc="-5" dirty="0">
              <a:solidFill>
                <a:schemeClr val="tx1"/>
              </a:solidFill>
              <a:latin typeface="Times New Roman" panose="02020603050405020304"/>
              <a:cs typeface="Times New Roman" panose="02020603050405020304"/>
              <a:sym typeface="+mn-ea"/>
            </a:endParaRPr>
          </a:p>
          <a:p>
            <a:pPr marL="355600" indent="-342900">
              <a:lnSpc>
                <a:spcPct val="100000"/>
              </a:lnSpc>
              <a:spcBef>
                <a:spcPts val="880"/>
              </a:spcBef>
              <a:buChar char="•"/>
              <a:tabLst>
                <a:tab pos="354965" algn="l"/>
                <a:tab pos="355600" algn="l"/>
              </a:tabLst>
            </a:pPr>
            <a:endParaRPr dirty="0">
              <a:solidFill>
                <a:schemeClr val="tx1"/>
              </a:solidFill>
              <a:latin typeface="Times New Roman" panose="02020603050405020304"/>
              <a:cs typeface="Times New Roman" panose="02020603050405020304"/>
            </a:endParaRPr>
          </a:p>
          <a:p>
            <a:pPr marL="355600" indent="-342900">
              <a:lnSpc>
                <a:spcPct val="100000"/>
              </a:lnSpc>
              <a:spcBef>
                <a:spcPts val="750"/>
              </a:spcBef>
              <a:buChar char="•"/>
              <a:tabLst>
                <a:tab pos="354965" algn="l"/>
                <a:tab pos="355600" algn="l"/>
              </a:tabLst>
            </a:pPr>
            <a:r>
              <a:rPr u="heavy" spc="-5" dirty="0">
                <a:solidFill>
                  <a:schemeClr val="tx1"/>
                </a:solidFill>
                <a:uFill>
                  <a:solidFill>
                    <a:srgbClr val="FFFFFF"/>
                  </a:solidFill>
                </a:uFill>
                <a:latin typeface="Times New Roman" panose="02020603050405020304"/>
                <a:cs typeface="Times New Roman" panose="02020603050405020304"/>
                <a:sym typeface="+mn-ea"/>
              </a:rPr>
              <a:t>Theta (mildly</a:t>
            </a:r>
            <a:r>
              <a:rPr u="heavy" spc="-20" dirty="0">
                <a:solidFill>
                  <a:schemeClr val="tx1"/>
                </a:solidFill>
                <a:uFill>
                  <a:solidFill>
                    <a:srgbClr val="FFFFFF"/>
                  </a:solidFill>
                </a:uFill>
                <a:latin typeface="Times New Roman" panose="02020603050405020304"/>
                <a:cs typeface="Times New Roman" panose="02020603050405020304"/>
                <a:sym typeface="+mn-ea"/>
              </a:rPr>
              <a:t> </a:t>
            </a:r>
            <a:r>
              <a:rPr u="heavy" spc="-5" dirty="0">
                <a:solidFill>
                  <a:schemeClr val="tx1"/>
                </a:solidFill>
                <a:uFill>
                  <a:solidFill>
                    <a:srgbClr val="FFFFFF"/>
                  </a:solidFill>
                </a:uFill>
                <a:latin typeface="Times New Roman" panose="02020603050405020304"/>
                <a:cs typeface="Times New Roman" panose="02020603050405020304"/>
                <a:sym typeface="+mn-ea"/>
              </a:rPr>
              <a:t>slow)            </a:t>
            </a:r>
            <a:r>
              <a:rPr dirty="0">
                <a:solidFill>
                  <a:schemeClr val="tx1"/>
                </a:solidFill>
                <a:latin typeface="Times New Roman" panose="02020603050405020304"/>
                <a:cs typeface="Times New Roman" panose="02020603050405020304"/>
                <a:sym typeface="+mn-ea"/>
              </a:rPr>
              <a:t>–</a:t>
            </a:r>
            <a:r>
              <a:rPr spc="140" dirty="0">
                <a:solidFill>
                  <a:schemeClr val="tx1"/>
                </a:solidFill>
                <a:latin typeface="Times New Roman" panose="02020603050405020304"/>
                <a:cs typeface="Times New Roman" panose="02020603050405020304"/>
                <a:sym typeface="+mn-ea"/>
              </a:rPr>
              <a:t> </a:t>
            </a:r>
            <a:r>
              <a:rPr spc="-5" dirty="0">
                <a:solidFill>
                  <a:schemeClr val="tx1"/>
                </a:solidFill>
                <a:latin typeface="Times New Roman" panose="02020603050405020304"/>
                <a:cs typeface="Times New Roman" panose="02020603050405020304"/>
                <a:sym typeface="+mn-ea"/>
              </a:rPr>
              <a:t>4-7Hz</a:t>
            </a:r>
            <a:endParaRPr spc="-5" dirty="0">
              <a:solidFill>
                <a:schemeClr val="tx1"/>
              </a:solidFill>
              <a:latin typeface="Times New Roman" panose="02020603050405020304"/>
              <a:cs typeface="Times New Roman" panose="02020603050405020304"/>
              <a:sym typeface="+mn-ea"/>
            </a:endParaRPr>
          </a:p>
          <a:p>
            <a:pPr marL="355600" indent="-342900">
              <a:lnSpc>
                <a:spcPct val="100000"/>
              </a:lnSpc>
              <a:spcBef>
                <a:spcPts val="750"/>
              </a:spcBef>
              <a:buChar char="•"/>
              <a:tabLst>
                <a:tab pos="354965" algn="l"/>
                <a:tab pos="355600" algn="l"/>
              </a:tabLst>
            </a:pPr>
            <a:endParaRPr dirty="0">
              <a:solidFill>
                <a:schemeClr val="tx1"/>
              </a:solidFill>
              <a:latin typeface="Times New Roman" panose="02020603050405020304"/>
              <a:cs typeface="Times New Roman" panose="02020603050405020304"/>
            </a:endParaRPr>
          </a:p>
          <a:p>
            <a:pPr marL="354965" indent="-342900">
              <a:lnSpc>
                <a:spcPct val="100000"/>
              </a:lnSpc>
              <a:spcBef>
                <a:spcPts val="750"/>
              </a:spcBef>
              <a:buChar char="•"/>
              <a:tabLst>
                <a:tab pos="354965" algn="l"/>
                <a:tab pos="355600" algn="l"/>
              </a:tabLst>
            </a:pPr>
            <a:r>
              <a:rPr u="heavy" spc="-5" dirty="0">
                <a:solidFill>
                  <a:schemeClr val="tx1"/>
                </a:solidFill>
                <a:uFill>
                  <a:solidFill>
                    <a:srgbClr val="FFFFFF"/>
                  </a:solidFill>
                </a:uFill>
                <a:latin typeface="Times New Roman" panose="02020603050405020304"/>
                <a:cs typeface="Times New Roman" panose="02020603050405020304"/>
                <a:sym typeface="+mn-ea"/>
              </a:rPr>
              <a:t>Alpha (normal</a:t>
            </a:r>
            <a:r>
              <a:rPr u="heavy" spc="-10" dirty="0">
                <a:solidFill>
                  <a:schemeClr val="tx1"/>
                </a:solidFill>
                <a:uFill>
                  <a:solidFill>
                    <a:srgbClr val="FFFFFF"/>
                  </a:solidFill>
                </a:uFill>
                <a:latin typeface="Times New Roman" panose="02020603050405020304"/>
                <a:cs typeface="Times New Roman" panose="02020603050405020304"/>
                <a:sym typeface="+mn-ea"/>
              </a:rPr>
              <a:t> </a:t>
            </a:r>
            <a:r>
              <a:rPr u="heavy" spc="-5" dirty="0">
                <a:solidFill>
                  <a:schemeClr val="tx1"/>
                </a:solidFill>
                <a:uFill>
                  <a:solidFill>
                    <a:srgbClr val="FFFFFF"/>
                  </a:solidFill>
                </a:uFill>
                <a:latin typeface="Times New Roman" panose="02020603050405020304"/>
                <a:cs typeface="Times New Roman" panose="02020603050405020304"/>
                <a:sym typeface="+mn-ea"/>
              </a:rPr>
              <a:t>background)</a:t>
            </a:r>
            <a:r>
              <a:rPr dirty="0">
                <a:solidFill>
                  <a:schemeClr val="tx1"/>
                </a:solidFill>
                <a:latin typeface="Times New Roman" panose="02020603050405020304"/>
                <a:cs typeface="Times New Roman" panose="02020603050405020304"/>
                <a:sym typeface="+mn-ea"/>
              </a:rPr>
              <a:t>–</a:t>
            </a:r>
            <a:r>
              <a:rPr spc="140" dirty="0">
                <a:solidFill>
                  <a:schemeClr val="tx1"/>
                </a:solidFill>
                <a:latin typeface="Times New Roman" panose="02020603050405020304"/>
                <a:cs typeface="Times New Roman" panose="02020603050405020304"/>
                <a:sym typeface="+mn-ea"/>
              </a:rPr>
              <a:t> </a:t>
            </a:r>
            <a:r>
              <a:rPr dirty="0">
                <a:solidFill>
                  <a:schemeClr val="tx1"/>
                </a:solidFill>
                <a:latin typeface="Times New Roman" panose="02020603050405020304"/>
                <a:cs typeface="Times New Roman" panose="02020603050405020304"/>
                <a:sym typeface="+mn-ea"/>
              </a:rPr>
              <a:t>8-13Hz</a:t>
            </a:r>
            <a:endParaRPr dirty="0">
              <a:solidFill>
                <a:schemeClr val="tx1"/>
              </a:solidFill>
              <a:latin typeface="Times New Roman" panose="02020603050405020304"/>
              <a:cs typeface="Times New Roman" panose="02020603050405020304"/>
              <a:sym typeface="+mn-ea"/>
            </a:endParaRPr>
          </a:p>
          <a:p>
            <a:pPr marL="354965" indent="-342900">
              <a:lnSpc>
                <a:spcPct val="100000"/>
              </a:lnSpc>
              <a:spcBef>
                <a:spcPts val="750"/>
              </a:spcBef>
              <a:buChar char="•"/>
              <a:tabLst>
                <a:tab pos="354965" algn="l"/>
                <a:tab pos="355600" algn="l"/>
              </a:tabLst>
            </a:pPr>
            <a:endParaRPr dirty="0">
              <a:solidFill>
                <a:schemeClr val="tx1"/>
              </a:solidFill>
              <a:latin typeface="Times New Roman" panose="02020603050405020304"/>
              <a:cs typeface="Times New Roman" panose="02020603050405020304"/>
            </a:endParaRPr>
          </a:p>
          <a:p>
            <a:pPr marL="354965" indent="-342900">
              <a:lnSpc>
                <a:spcPct val="100000"/>
              </a:lnSpc>
              <a:spcBef>
                <a:spcPts val="750"/>
              </a:spcBef>
              <a:buChar char="•"/>
              <a:tabLst>
                <a:tab pos="354965" algn="l"/>
                <a:tab pos="355600" algn="l"/>
              </a:tabLst>
            </a:pPr>
            <a:r>
              <a:rPr u="heavy" spc="-5" dirty="0">
                <a:solidFill>
                  <a:schemeClr val="tx1"/>
                </a:solidFill>
                <a:uFill>
                  <a:solidFill>
                    <a:srgbClr val="FFFFFF"/>
                  </a:solidFill>
                </a:uFill>
                <a:latin typeface="Times New Roman" panose="02020603050405020304"/>
                <a:cs typeface="Times New Roman" panose="02020603050405020304"/>
                <a:sym typeface="+mn-ea"/>
              </a:rPr>
              <a:t>Beta</a:t>
            </a:r>
            <a:r>
              <a:rPr u="heavy" dirty="0">
                <a:solidFill>
                  <a:schemeClr val="tx1"/>
                </a:solidFill>
                <a:uFill>
                  <a:solidFill>
                    <a:srgbClr val="FFFFFF"/>
                  </a:solidFill>
                </a:uFill>
                <a:latin typeface="Times New Roman" panose="02020603050405020304"/>
                <a:cs typeface="Times New Roman" panose="02020603050405020304"/>
                <a:sym typeface="+mn-ea"/>
              </a:rPr>
              <a:t> </a:t>
            </a:r>
            <a:r>
              <a:rPr u="heavy" spc="-5" dirty="0">
                <a:solidFill>
                  <a:schemeClr val="tx1"/>
                </a:solidFill>
                <a:uFill>
                  <a:solidFill>
                    <a:srgbClr val="FFFFFF"/>
                  </a:solidFill>
                </a:uFill>
                <a:latin typeface="Times New Roman" panose="02020603050405020304"/>
                <a:cs typeface="Times New Roman" panose="02020603050405020304"/>
                <a:sym typeface="+mn-ea"/>
              </a:rPr>
              <a:t>(barbituates/benzos)    </a:t>
            </a:r>
            <a:r>
              <a:rPr dirty="0">
                <a:solidFill>
                  <a:schemeClr val="tx1"/>
                </a:solidFill>
                <a:latin typeface="Times New Roman" panose="02020603050405020304"/>
                <a:cs typeface="Times New Roman" panose="02020603050405020304"/>
                <a:sym typeface="+mn-ea"/>
              </a:rPr>
              <a:t>–</a:t>
            </a:r>
            <a:r>
              <a:rPr spc="140" dirty="0">
                <a:solidFill>
                  <a:schemeClr val="tx1"/>
                </a:solidFill>
                <a:latin typeface="Times New Roman" panose="02020603050405020304"/>
                <a:cs typeface="Times New Roman" panose="02020603050405020304"/>
                <a:sym typeface="+mn-ea"/>
              </a:rPr>
              <a:t> </a:t>
            </a:r>
            <a:r>
              <a:rPr dirty="0">
                <a:solidFill>
                  <a:schemeClr val="tx1"/>
                </a:solidFill>
                <a:latin typeface="Times New Roman" panose="02020603050405020304"/>
                <a:cs typeface="Times New Roman" panose="02020603050405020304"/>
                <a:sym typeface="+mn-ea"/>
              </a:rPr>
              <a:t>&gt;13Hz</a:t>
            </a:r>
            <a:endParaRPr dirty="0">
              <a:solidFill>
                <a:schemeClr val="tx1"/>
              </a:solidFill>
              <a:latin typeface="Times New Roman" panose="02020603050405020304"/>
              <a:cs typeface="Times New Roman" panose="02020603050405020304"/>
              <a:sym typeface="+mn-ea"/>
            </a:endParaRPr>
          </a:p>
          <a:p>
            <a:pPr marL="354965" indent="-342900">
              <a:lnSpc>
                <a:spcPct val="100000"/>
              </a:lnSpc>
              <a:spcBef>
                <a:spcPts val="750"/>
              </a:spcBef>
              <a:buChar char="•"/>
              <a:tabLst>
                <a:tab pos="354965" algn="l"/>
                <a:tab pos="355600" algn="l"/>
              </a:tabLst>
            </a:pPr>
            <a:endParaRPr dirty="0">
              <a:solidFill>
                <a:schemeClr val="tx1"/>
              </a:solidFill>
              <a:latin typeface="Times New Roman" panose="02020603050405020304"/>
              <a:cs typeface="Times New Roman" panose="02020603050405020304"/>
            </a:endParaRPr>
          </a:p>
          <a:p>
            <a:endParaRPr lang="en-US" dirty="0">
              <a:solidFill>
                <a:schemeClr val="tx1"/>
              </a:solidFill>
              <a:latin typeface="Times New Roman" panose="02020603050405020304"/>
              <a:cs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 y="0"/>
            <a:ext cx="12104077" cy="6858000"/>
          </a:xfrm>
        </p:spPr>
        <p:txBody>
          <a:bodyPr/>
          <a:lstStyle/>
          <a:p>
            <a:pPr marL="0" indent="0">
              <a:buNone/>
            </a:pPr>
            <a:r>
              <a:rPr lang="en-US" dirty="0"/>
              <a:t>The </a:t>
            </a:r>
            <a:r>
              <a:rPr lang="en-US" b="1" i="1" u="sng" dirty="0"/>
              <a:t>alpha waves</a:t>
            </a:r>
            <a:r>
              <a:rPr lang="en-US" dirty="0"/>
              <a:t> have the frequency spectrum of </a:t>
            </a:r>
            <a:r>
              <a:rPr lang="en-US" b="1" i="1" u="sng" dirty="0"/>
              <a:t>8-13 Hz </a:t>
            </a:r>
            <a:r>
              <a:rPr lang="en-US" dirty="0"/>
              <a:t>and can be measured from the occipital region in an awake person when the eyes are closed. The frequency band of the beta waves is 13-30 Hz; these are detectable over the parietal and frontal lobes. The delta waves have the frequency range of 0.5-4 Hz and are detectable in infants and sleeping adults. The theta waves have the frequency range of 4-8 Hz and are obtained from children and sleeping adults.</a:t>
            </a:r>
            <a:endParaRPr lang="en-IN" dirty="0"/>
          </a:p>
        </p:txBody>
      </p:sp>
      <p:pic>
        <p:nvPicPr>
          <p:cNvPr id="4" name="Picture 3"/>
          <p:cNvPicPr>
            <a:picLocks noChangeAspect="1"/>
          </p:cNvPicPr>
          <p:nvPr/>
        </p:nvPicPr>
        <p:blipFill rotWithShape="1">
          <a:blip r:embed="rId1"/>
          <a:srcRect l="28692" t="19897" r="30039" b="11179"/>
          <a:stretch>
            <a:fillRect/>
          </a:stretch>
        </p:blipFill>
        <p:spPr>
          <a:xfrm>
            <a:off x="1938020" y="2366045"/>
            <a:ext cx="6954130" cy="4363002"/>
          </a:xfrm>
          <a:prstGeom prst="rect">
            <a:avLst/>
          </a:prstGeom>
        </p:spPr>
      </p:pic>
      <p:sp>
        <p:nvSpPr>
          <p:cNvPr id="7" name="Rectangle 6"/>
          <p:cNvSpPr/>
          <p:nvPr/>
        </p:nvSpPr>
        <p:spPr>
          <a:xfrm>
            <a:off x="8750495" y="2817280"/>
            <a:ext cx="309411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Alpha ( </a:t>
            </a:r>
            <a:r>
              <a:rPr lang="el-GR" sz="5400" dirty="0">
                <a:solidFill>
                  <a:srgbClr val="000000"/>
                </a:solidFill>
                <a:latin typeface="Times" panose="02020603050405020304" pitchFamily="18" charset="0"/>
              </a:rPr>
              <a:t>α</a:t>
            </a:r>
            <a:r>
              <a:rPr lang="en-IN" sz="5400" dirty="0">
                <a:solidFill>
                  <a:srgbClr val="000000"/>
                </a:solidFill>
                <a:latin typeface="Times" panose="02020603050405020304" pitchFamily="18" charset="0"/>
              </a:rPr>
              <a:t>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2079674" y="2870981"/>
            <a:ext cx="6780628" cy="1116037"/>
          </a:xfrm>
          <a:prstGeom prst="rect">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LOCATION OF THE OCCIPITAL LOBE IN YOUR BRAIN</a:t>
            </a:r>
            <a:endParaRPr lang="en-IN"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547058" y="1900078"/>
            <a:ext cx="7408180" cy="405182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2884" t="25367" r="8501" b="13766"/>
          <a:stretch>
            <a:fillRect/>
          </a:stretch>
        </p:blipFill>
        <p:spPr>
          <a:xfrm>
            <a:off x="595533" y="3216812"/>
            <a:ext cx="10325685" cy="3526302"/>
          </a:xfrm>
          <a:prstGeom prst="rect">
            <a:avLst/>
          </a:prstGeom>
        </p:spPr>
      </p:pic>
      <p:sp>
        <p:nvSpPr>
          <p:cNvPr id="2" name="Title 1"/>
          <p:cNvSpPr>
            <a:spLocks noGrp="1"/>
          </p:cNvSpPr>
          <p:nvPr>
            <p:ph type="title"/>
          </p:nvPr>
        </p:nvSpPr>
        <p:spPr>
          <a:xfrm>
            <a:off x="300111" y="365125"/>
            <a:ext cx="11053689" cy="1325563"/>
          </a:xfrm>
        </p:spPr>
        <p:txBody>
          <a:bodyPr>
            <a:normAutofit fontScale="90000"/>
          </a:bodyPr>
          <a:lstStyle/>
          <a:p>
            <a:r>
              <a:rPr lang="en-US" b="1" dirty="0"/>
              <a:t>THE BASIC PRINCIPLES OF EEG DIAGNOSIS</a:t>
            </a:r>
            <a:br>
              <a:rPr lang="en-US" b="1" dirty="0"/>
            </a:br>
            <a:br>
              <a:rPr lang="en-US" dirty="0"/>
            </a:br>
            <a:endParaRPr lang="en-IN" dirty="0"/>
          </a:p>
        </p:txBody>
      </p:sp>
      <p:sp>
        <p:nvSpPr>
          <p:cNvPr id="3" name="Content Placeholder 2"/>
          <p:cNvSpPr>
            <a:spLocks noGrp="1"/>
          </p:cNvSpPr>
          <p:nvPr>
            <p:ph idx="1"/>
          </p:nvPr>
        </p:nvSpPr>
        <p:spPr>
          <a:xfrm>
            <a:off x="73855" y="944049"/>
            <a:ext cx="12075942" cy="5841268"/>
          </a:xfrm>
        </p:spPr>
        <p:txBody>
          <a:bodyPr>
            <a:normAutofit/>
          </a:bodyPr>
          <a:lstStyle/>
          <a:p>
            <a:pPr marL="0" indent="0">
              <a:buNone/>
            </a:pPr>
            <a:r>
              <a:rPr lang="en-US" sz="2400" dirty="0"/>
              <a:t>The EEG signal is closely related to the level of consciousness of the person. As the activity increases, the EEG shifts to higher dominating frequency and lower amplitude. When the eyes are closed, the alpha waves begin to dominate the EEG. When the person falls asleep, the dominant EEG frequency decreases. In a certain phase of sleep, rapid eye movement called (REM) sleep, the person dreams and has active movements of the eyes, which can be seen as a characteristic EEG signal. In deep sleep, the EEG has large and slow deflections called delta waves. No cerebral activity can be detected from a patient with complete cerebral death.</a:t>
            </a:r>
            <a:endParaRPr lang="en-IN"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7881" y="2766218"/>
            <a:ext cx="2716237" cy="1325563"/>
          </a:xfrm>
        </p:spPr>
        <p:txBody>
          <a:bodyPr/>
          <a:lstStyle/>
          <a:p>
            <a:r>
              <a:rPr lang="en-IN" dirty="0"/>
              <a:t>WEBSITE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ppt1"/>
          <p:cNvPicPr>
            <a:picLocks noGrp="1" noChangeAspect="1"/>
          </p:cNvPicPr>
          <p:nvPr>
            <p:ph idx="1"/>
          </p:nvPr>
        </p:nvPicPr>
        <p:blipFill>
          <a:blip r:embed="rId1"/>
          <a:stretch>
            <a:fillRect/>
          </a:stretch>
        </p:blipFill>
        <p:spPr>
          <a:xfrm>
            <a:off x="-3175" y="-5715"/>
            <a:ext cx="12196445" cy="68605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ppt2"/>
          <p:cNvPicPr>
            <a:picLocks noGrp="1" noChangeAspect="1"/>
          </p:cNvPicPr>
          <p:nvPr>
            <p:ph idx="1"/>
          </p:nvPr>
        </p:nvPicPr>
        <p:blipFill>
          <a:blip r:embed="rId1"/>
          <a:stretch>
            <a:fillRect/>
          </a:stretch>
        </p:blipFill>
        <p:spPr>
          <a:xfrm>
            <a:off x="-10795" y="17145"/>
            <a:ext cx="12197080" cy="67995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115"/>
            <a:ext cx="10515600" cy="1325563"/>
          </a:xfrm>
        </p:spPr>
        <p:txBody>
          <a:bodyPr/>
          <a:lstStyle/>
          <a:p>
            <a:r>
              <a:rPr lang="en-US" dirty="0">
                <a:sym typeface="+mn-ea"/>
              </a:rPr>
              <a:t>BASIC QUESTION : What Is ADHD?</a:t>
            </a:r>
            <a:endParaRPr lang="en-US" dirty="0"/>
          </a:p>
        </p:txBody>
      </p:sp>
      <p:sp>
        <p:nvSpPr>
          <p:cNvPr id="3" name="Content Placeholder 2"/>
          <p:cNvSpPr>
            <a:spLocks noGrp="1"/>
          </p:cNvSpPr>
          <p:nvPr>
            <p:ph idx="1"/>
          </p:nvPr>
        </p:nvSpPr>
        <p:spPr>
          <a:xfrm>
            <a:off x="0" y="759655"/>
            <a:ext cx="12192000" cy="6133514"/>
          </a:xfrm>
        </p:spPr>
        <p:txBody>
          <a:bodyPr>
            <a:normAutofit/>
          </a:bodyPr>
          <a:lstStyle/>
          <a:p>
            <a:endParaRPr lang="en-US" dirty="0"/>
          </a:p>
          <a:p>
            <a:r>
              <a:rPr lang="en-US" dirty="0"/>
              <a:t>ADHD stands for </a:t>
            </a:r>
            <a:r>
              <a:rPr lang="en-US" b="1" i="1" u="sng" dirty="0"/>
              <a:t>attention deficit hyperactivity disorder</a:t>
            </a:r>
            <a:r>
              <a:rPr lang="en-US" dirty="0"/>
              <a:t>. It is a medical condition or a </a:t>
            </a:r>
            <a:r>
              <a:rPr lang="en-IN" dirty="0"/>
              <a:t> mental illness</a:t>
            </a:r>
            <a:r>
              <a:rPr lang="en-US" dirty="0"/>
              <a:t>. A person with ADHD has differences in brain development and brain activity that </a:t>
            </a:r>
            <a:r>
              <a:rPr lang="en-US" b="1" i="1" u="sng" dirty="0"/>
              <a:t>affect attention, the ability to sit still, and self-control</a:t>
            </a:r>
            <a:r>
              <a:rPr lang="en-US" dirty="0"/>
              <a:t>. ADHD can affect a child at school, at home, and in friendships.</a:t>
            </a:r>
            <a:endParaRPr lang="en-US" dirty="0"/>
          </a:p>
          <a:p>
            <a:endParaRPr lang="en-US" dirty="0"/>
          </a:p>
          <a:p>
            <a:r>
              <a:rPr lang="en-US" dirty="0"/>
              <a:t>ADHD often begins in childhood and can persist into adulthood. It may contribute to low self-esteem, troubled relationships and difficulty at school or work.</a:t>
            </a:r>
            <a:endParaRPr lang="en-US" dirty="0"/>
          </a:p>
          <a:p>
            <a:endParaRPr lang="en-US" dirty="0"/>
          </a:p>
          <a:p>
            <a:r>
              <a:rPr lang="en-US" dirty="0"/>
              <a:t>Symptoms include </a:t>
            </a:r>
            <a:r>
              <a:rPr lang="en-US" b="1" i="1" u="sng" dirty="0"/>
              <a:t>limited attention and hyperactivity.</a:t>
            </a:r>
            <a:endParaRPr lang="en-US" b="1" i="1" u="sng" dirty="0"/>
          </a:p>
          <a:p>
            <a:pPr marL="0" indent="0">
              <a:buNone/>
            </a:pPr>
            <a:endParaRPr lang="en-US" dirty="0"/>
          </a:p>
          <a:p>
            <a:r>
              <a:rPr lang="en-US" dirty="0"/>
              <a:t>Treatments include medication, talk therapy and Counselling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942" y="0"/>
            <a:ext cx="10515600" cy="1325563"/>
          </a:xfrm>
        </p:spPr>
        <p:txBody>
          <a:bodyPr/>
          <a:lstStyle/>
          <a:p>
            <a:r>
              <a:rPr lang="en-IN" dirty="0">
                <a:latin typeface="Aharoni" panose="02010803020104030203" pitchFamily="2" charset="-79"/>
                <a:cs typeface="Aharoni" panose="02010803020104030203" pitchFamily="2" charset="-79"/>
              </a:rPr>
              <a:t>How the EEG data is analysed by us</a:t>
            </a:r>
            <a:endParaRPr lang="en-IN"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79717" y="1402079"/>
            <a:ext cx="12056012" cy="5397305"/>
          </a:xfrm>
        </p:spPr>
        <p:txBody>
          <a:bodyPr>
            <a:normAutofit fontScale="85000" lnSpcReduction="20000"/>
          </a:bodyPr>
          <a:lstStyle/>
          <a:p>
            <a:r>
              <a:rPr lang="en-IN" sz="3200" dirty="0"/>
              <a:t>When we take the EEG data first we convert the data from time domain to frequency domain</a:t>
            </a:r>
            <a:endParaRPr lang="en-IN" sz="3200" dirty="0"/>
          </a:p>
          <a:p>
            <a:r>
              <a:rPr lang="en-IN" sz="3200" dirty="0"/>
              <a:t>Then we apply the Fourier transform to the whole data </a:t>
            </a:r>
            <a:r>
              <a:rPr lang="en-US" sz="3200" dirty="0">
                <a:solidFill>
                  <a:srgbClr val="242729"/>
                </a:solidFill>
              </a:rPr>
              <a:t>Any periodic waveform can be produced by adding up a series of sin waves of the appropriate frequency and amplitude. The FFT looks at a complex waveform and calculates those frequencies and amplitudes. The result is a new curve which plots amplitude vs frequency. Thus, it transforms the signal from the time domain into the frequency domain.</a:t>
            </a:r>
            <a:r>
              <a:rPr lang="en-IN" sz="3200" dirty="0"/>
              <a:t> </a:t>
            </a:r>
            <a:endParaRPr lang="en-IN" sz="3200" dirty="0"/>
          </a:p>
          <a:p>
            <a:r>
              <a:rPr lang="en-IN" sz="3200" dirty="0"/>
              <a:t>Then we </a:t>
            </a:r>
            <a:r>
              <a:rPr lang="en-US" sz="3200" dirty="0"/>
              <a:t>average the power from 8-12 Hz (the "alpha band") and make a topographical map of the distribution of this power.</a:t>
            </a:r>
            <a:endParaRPr lang="en-US" sz="3200" dirty="0"/>
          </a:p>
          <a:p>
            <a:r>
              <a:rPr lang="en-US" sz="3200" dirty="0"/>
              <a:t>We then quantify this part . i.e. square it, to get amplitude and better peaks which can be easily </a:t>
            </a:r>
            <a:r>
              <a:rPr lang="en-IN" sz="3200" dirty="0"/>
              <a:t>viewed</a:t>
            </a:r>
            <a:endParaRPr lang="en-IN" sz="3200" dirty="0"/>
          </a:p>
          <a:p>
            <a:r>
              <a:rPr lang="en-IN" sz="3200" dirty="0"/>
              <a:t>Then we plot the spectrum of all channel data on the scalp </a:t>
            </a:r>
            <a:endParaRPr lang="en-IN" sz="3200" dirty="0"/>
          </a:p>
          <a:p>
            <a:r>
              <a:rPr lang="en-IN" sz="3200" dirty="0"/>
              <a:t>Physically analyse the image and draw a conclusion</a:t>
            </a:r>
            <a:endParaRPr lang="en-IN" sz="3200" dirty="0"/>
          </a:p>
          <a:p>
            <a:pPr marL="0" indent="0">
              <a:buNone/>
            </a:pPr>
            <a:r>
              <a:rPr lang="en-IN" sz="3200" dirty="0"/>
              <a:t>			</a:t>
            </a:r>
            <a:endParaRPr lang="en-IN" sz="3200" dirty="0"/>
          </a:p>
          <a:p>
            <a:pPr marL="0" indent="0">
              <a:buNone/>
            </a:pPr>
            <a:r>
              <a:rPr lang="en-IN" sz="3200" dirty="0"/>
              <a:t>				</a:t>
            </a:r>
            <a:endParaRPr lang="en-IN" sz="3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A screenshot of a video game&#10;&#10;Description generated with high confidence"/>
          <p:cNvPicPr>
            <a:picLocks noChangeAspect="1"/>
          </p:cNvPicPr>
          <p:nvPr/>
        </p:nvPicPr>
        <p:blipFill>
          <a:blip r:embed="rId1"/>
          <a:stretch>
            <a:fillRect/>
          </a:stretch>
        </p:blipFill>
        <p:spPr>
          <a:xfrm>
            <a:off x="-16510" y="8890"/>
            <a:ext cx="12218035" cy="5986145"/>
          </a:xfrm>
          <a:prstGeom prst="rect">
            <a:avLst/>
          </a:prstGeom>
        </p:spPr>
      </p:pic>
      <p:sp>
        <p:nvSpPr>
          <p:cNvPr id="5" name="TextBox 1"/>
          <p:cNvSpPr txBox="1"/>
          <p:nvPr/>
        </p:nvSpPr>
        <p:spPr>
          <a:xfrm>
            <a:off x="-16510" y="5995035"/>
            <a:ext cx="12217400" cy="82994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gn="just"/>
            <a:r>
              <a:rPr lang="en-US" sz="2400" b="1">
                <a:cs typeface="Calibri" panose="020F0502020204030204"/>
              </a:rPr>
              <a:t>The EEG data recorded is in time domain. We convert the data in frequency domain because it can improve signal to noise characteristics in interpreting the signal.</a:t>
            </a:r>
            <a:endParaRPr 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rotWithShape="1">
          <a:blip r:embed="rId1"/>
          <a:srcRect l="5077" t="50803" r="75885" b="37300"/>
          <a:stretch>
            <a:fillRect/>
          </a:stretch>
        </p:blipFill>
        <p:spPr>
          <a:xfrm>
            <a:off x="0" y="0"/>
            <a:ext cx="7074430" cy="2486771"/>
          </a:xfrm>
          <a:prstGeom prst="rect">
            <a:avLst/>
          </a:prstGeom>
        </p:spPr>
      </p:pic>
      <p:pic>
        <p:nvPicPr>
          <p:cNvPr id="5" name="Content Placeholder 4"/>
          <p:cNvPicPr>
            <a:picLocks noGrp="1" noChangeAspect="1"/>
          </p:cNvPicPr>
          <p:nvPr>
            <p:ph idx="1"/>
          </p:nvPr>
        </p:nvPicPr>
        <p:blipFill rotWithShape="1">
          <a:blip r:embed="rId2"/>
          <a:srcRect l="6846" t="23422" r="62154" b="6555"/>
          <a:stretch>
            <a:fillRect/>
          </a:stretch>
        </p:blipFill>
        <p:spPr>
          <a:xfrm>
            <a:off x="7074430" y="182329"/>
            <a:ext cx="4966671" cy="6310546"/>
          </a:xfrm>
          <a:prstGeom prst="rect">
            <a:avLst/>
          </a:prstGeom>
        </p:spPr>
      </p:pic>
      <p:sp>
        <p:nvSpPr>
          <p:cNvPr id="3" name="Rectangle 2"/>
          <p:cNvSpPr/>
          <p:nvPr/>
        </p:nvSpPr>
        <p:spPr>
          <a:xfrm>
            <a:off x="822110" y="3964534"/>
            <a:ext cx="605550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Loading The Dataset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Arrow: Left 5"/>
          <p:cNvSpPr/>
          <p:nvPr/>
        </p:nvSpPr>
        <p:spPr>
          <a:xfrm>
            <a:off x="9884898" y="2443089"/>
            <a:ext cx="679939" cy="1359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0481750" y="2317494"/>
            <a:ext cx="1508613"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64 CHANNELS</a:t>
            </a:r>
            <a:endParaRPr lang="en-US" sz="16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a:srcRect l="5250" t="54878" r="60408" b="39508"/>
          <a:stretch>
            <a:fillRect/>
          </a:stretch>
        </p:blipFill>
        <p:spPr>
          <a:xfrm>
            <a:off x="38006" y="94401"/>
            <a:ext cx="11620199" cy="1068528"/>
          </a:xfrm>
          <a:prstGeom prst="rect">
            <a:avLst/>
          </a:prstGeom>
        </p:spPr>
      </p:pic>
      <p:pic>
        <p:nvPicPr>
          <p:cNvPr id="4" name="Content Placeholder 3"/>
          <p:cNvPicPr>
            <a:picLocks noGrp="1" noChangeAspect="1"/>
          </p:cNvPicPr>
          <p:nvPr>
            <p:ph idx="1"/>
          </p:nvPr>
        </p:nvPicPr>
        <p:blipFill rotWithShape="1">
          <a:blip r:embed="rId2"/>
          <a:srcRect l="8235" t="74431" r="54425" b="8543"/>
          <a:stretch>
            <a:fillRect/>
          </a:stretch>
        </p:blipFill>
        <p:spPr>
          <a:xfrm>
            <a:off x="91561" y="1198344"/>
            <a:ext cx="10410673" cy="2670272"/>
          </a:xfrm>
          <a:prstGeom prst="rect">
            <a:avLst/>
          </a:prstGeom>
        </p:spPr>
      </p:pic>
      <p:pic>
        <p:nvPicPr>
          <p:cNvPr id="6" name="Picture 5"/>
          <p:cNvPicPr>
            <a:picLocks noChangeAspect="1"/>
          </p:cNvPicPr>
          <p:nvPr/>
        </p:nvPicPr>
        <p:blipFill rotWithShape="1">
          <a:blip r:embed="rId3"/>
          <a:srcRect l="8808" t="36942" r="8615" b="8291"/>
          <a:stretch>
            <a:fillRect/>
          </a:stretch>
        </p:blipFill>
        <p:spPr>
          <a:xfrm>
            <a:off x="975360" y="3429000"/>
            <a:ext cx="10067778" cy="375595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1"/>
          <a:srcRect l="4308" t="51300" r="59730" b="33607"/>
          <a:stretch>
            <a:fillRect/>
          </a:stretch>
        </p:blipFill>
        <p:spPr>
          <a:xfrm>
            <a:off x="498884" y="227844"/>
            <a:ext cx="10575254" cy="2496600"/>
          </a:xfrm>
          <a:prstGeom prst="rect">
            <a:avLst/>
          </a:prstGeom>
        </p:spPr>
      </p:pic>
      <p:pic>
        <p:nvPicPr>
          <p:cNvPr id="5" name="Picture 4"/>
          <p:cNvPicPr>
            <a:picLocks noChangeAspect="1"/>
          </p:cNvPicPr>
          <p:nvPr/>
        </p:nvPicPr>
        <p:blipFill rotWithShape="1">
          <a:blip r:embed="rId2"/>
          <a:srcRect l="8154" t="80411" r="52538" b="6871"/>
          <a:stretch>
            <a:fillRect/>
          </a:stretch>
        </p:blipFill>
        <p:spPr>
          <a:xfrm>
            <a:off x="994116" y="3429000"/>
            <a:ext cx="10770011" cy="19601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5" name="Rectangle 4"/>
          <p:cNvSpPr/>
          <p:nvPr/>
        </p:nvSpPr>
        <p:spPr>
          <a:xfrm>
            <a:off x="1451126" y="373162"/>
            <a:ext cx="938353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White areas = more alpha power</a:t>
            </a:r>
            <a:endParaRPr lang="en-US" sz="5400" dirty="0">
              <a:ln w="0"/>
              <a:effectLst>
                <a:outerShdw blurRad="38100" dist="19050" dir="2700000" algn="tl" rotWithShape="0">
                  <a:schemeClr val="dk1">
                    <a:alpha val="40000"/>
                  </a:schemeClr>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590" y="0"/>
            <a:ext cx="10515600" cy="1325563"/>
          </a:xfrm>
        </p:spPr>
        <p:txBody>
          <a:bodyPr>
            <a:normAutofit/>
          </a:bodyPr>
          <a:lstStyle/>
          <a:p>
            <a:r>
              <a:rPr lang="en-IN" sz="5400" u="sng" dirty="0">
                <a:latin typeface="Aharoni" panose="02010803020104030203" pitchFamily="2" charset="-79"/>
                <a:cs typeface="Aharoni" panose="02010803020104030203" pitchFamily="2" charset="-79"/>
              </a:rPr>
              <a:t>Conclusion</a:t>
            </a:r>
            <a:endParaRPr lang="en-IN" sz="5400"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75028" y="1083212"/>
            <a:ext cx="12041944" cy="5705085"/>
          </a:xfrm>
        </p:spPr>
        <p:txBody>
          <a:bodyPr>
            <a:normAutofit lnSpcReduction="10000"/>
          </a:bodyPr>
          <a:lstStyle/>
          <a:p>
            <a:pPr marL="0" indent="0">
              <a:buNone/>
            </a:pPr>
            <a:r>
              <a:rPr lang="en-US" dirty="0"/>
              <a:t>The EEG method to detect ADHD in children and adults is quite effective and this will help doctors in the medical field to better analyze and understand the nature of this mental illness</a:t>
            </a:r>
            <a:endParaRPr lang="en-US" dirty="0"/>
          </a:p>
          <a:p>
            <a:pPr marL="0" indent="0">
              <a:buNone/>
            </a:pPr>
            <a:endParaRPr lang="en-US" dirty="0"/>
          </a:p>
          <a:p>
            <a:pPr marL="0" indent="0">
              <a:buNone/>
            </a:pPr>
            <a:r>
              <a:rPr lang="en-US" dirty="0"/>
              <a:t>As the past 75 years will attest, finding a simple diagnostic measure for ADHD (i.e., behavioral, cognitive, etiologic, neurophysiologic, or </a:t>
            </a:r>
            <a:r>
              <a:rPr lang="en-US" dirty="0" err="1"/>
              <a:t>neurobiologic</a:t>
            </a:r>
            <a:r>
              <a:rPr lang="en-US" dirty="0"/>
              <a:t>) has not been possible and such a measure may not exist at all. Needless to say, we believe that EEG is ready to serve as tools to diagnose or aide in the diagnosis of ADHD.</a:t>
            </a:r>
            <a:endParaRPr lang="en-US" dirty="0"/>
          </a:p>
          <a:p>
            <a:pPr marL="0" indent="0">
              <a:buNone/>
            </a:pPr>
            <a:endParaRPr lang="en-US" dirty="0"/>
          </a:p>
          <a:p>
            <a:pPr marL="0" indent="0">
              <a:buNone/>
            </a:pPr>
            <a:r>
              <a:rPr lang="en-US" dirty="0"/>
              <a:t>And we believe this will help the millions of patients out there waiting to be diagnosed with ADHD</a:t>
            </a:r>
            <a:endParaRPr lang="en-US" dirty="0"/>
          </a:p>
          <a:p>
            <a:pPr marL="0" indent="0">
              <a:buNone/>
            </a:pPr>
            <a:endParaRPr lang="en-US" dirty="0"/>
          </a:p>
          <a:p>
            <a:pPr marL="0" indent="0">
              <a:buNone/>
            </a:pPr>
            <a:r>
              <a:rPr lang="en-US" dirty="0"/>
              <a:t>This method off EEG detection is </a:t>
            </a:r>
            <a:r>
              <a:rPr lang="en-US" dirty="0" err="1"/>
              <a:t>nonintrusive,safe</a:t>
            </a:r>
            <a:r>
              <a:rPr lang="en-US" dirty="0"/>
              <a:t> and does not involve any medication</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3882"/>
            <a:ext cx="5182772" cy="586789"/>
          </a:xfrm>
        </p:spPr>
        <p:txBody>
          <a:bodyPr>
            <a:noAutofit/>
          </a:bodyPr>
          <a:lstStyle/>
          <a:p>
            <a:r>
              <a:rPr lang="en-IN" b="1" dirty="0"/>
              <a:t>Who does it affect?</a:t>
            </a:r>
            <a:br>
              <a:rPr lang="en-IN" b="1" dirty="0"/>
            </a:br>
            <a:endParaRPr lang="en-IN" dirty="0"/>
          </a:p>
        </p:txBody>
      </p:sp>
      <p:sp>
        <p:nvSpPr>
          <p:cNvPr id="3" name="Content Placeholder 2"/>
          <p:cNvSpPr>
            <a:spLocks noGrp="1"/>
          </p:cNvSpPr>
          <p:nvPr>
            <p:ph idx="1"/>
          </p:nvPr>
        </p:nvSpPr>
        <p:spPr>
          <a:xfrm>
            <a:off x="-26963" y="677276"/>
            <a:ext cx="11966917" cy="2802133"/>
          </a:xfrm>
        </p:spPr>
        <p:txBody>
          <a:bodyPr>
            <a:normAutofit/>
          </a:bodyPr>
          <a:lstStyle/>
          <a:p>
            <a:pPr marL="0" indent="0">
              <a:buNone/>
            </a:pPr>
            <a:endParaRPr lang="en-US" sz="3600" dirty="0"/>
          </a:p>
          <a:p>
            <a:pPr marL="0" indent="0">
              <a:buNone/>
            </a:pPr>
            <a:r>
              <a:rPr lang="en-US" sz="3600" dirty="0"/>
              <a:t>About 4% of adults experience some or all ADHD symptoms. It affects men and women almost equally.</a:t>
            </a:r>
            <a:endParaRPr lang="en-IN" sz="3600" dirty="0"/>
          </a:p>
        </p:txBody>
      </p:sp>
      <p:sp>
        <p:nvSpPr>
          <p:cNvPr id="4" name="Rectangle 3"/>
          <p:cNvSpPr/>
          <p:nvPr/>
        </p:nvSpPr>
        <p:spPr>
          <a:xfrm>
            <a:off x="0" y="3208012"/>
            <a:ext cx="5485228" cy="1200329"/>
          </a:xfrm>
          <a:prstGeom prst="rect">
            <a:avLst/>
          </a:prstGeom>
        </p:spPr>
        <p:txBody>
          <a:bodyPr wrap="square">
            <a:spAutoFit/>
          </a:bodyPr>
          <a:lstStyle/>
          <a:p>
            <a:r>
              <a:rPr lang="en-IN" sz="3600" b="1" dirty="0">
                <a:solidFill>
                  <a:srgbClr val="005555"/>
                </a:solidFill>
                <a:latin typeface="Open Sans"/>
              </a:rPr>
              <a:t>What causes ADHD?</a:t>
            </a:r>
            <a:endParaRPr lang="en-IN" sz="3600" b="1" dirty="0">
              <a:solidFill>
                <a:srgbClr val="005555"/>
              </a:solidFill>
              <a:latin typeface="Open Sans"/>
            </a:endParaRPr>
          </a:p>
          <a:p>
            <a:br>
              <a:rPr lang="en-IN" dirty="0"/>
            </a:br>
            <a:endParaRPr lang="en-IN" dirty="0"/>
          </a:p>
        </p:txBody>
      </p:sp>
      <p:sp>
        <p:nvSpPr>
          <p:cNvPr id="5" name="Rectangle 4"/>
          <p:cNvSpPr/>
          <p:nvPr/>
        </p:nvSpPr>
        <p:spPr>
          <a:xfrm>
            <a:off x="0" y="4136943"/>
            <a:ext cx="11966917" cy="2062103"/>
          </a:xfrm>
          <a:prstGeom prst="rect">
            <a:avLst/>
          </a:prstGeom>
        </p:spPr>
        <p:txBody>
          <a:bodyPr wrap="square">
            <a:spAutoFit/>
          </a:bodyPr>
          <a:lstStyle/>
          <a:p>
            <a:r>
              <a:rPr lang="en-US" sz="3200" dirty="0">
                <a:solidFill>
                  <a:srgbClr val="000000"/>
                </a:solidFill>
                <a:latin typeface="Open Sans"/>
              </a:rPr>
              <a:t>Researchers aren’t sure what causes ADHD. Like other mental illnesses, it’s likely caused or influenced by many different things. Examples include your genes, the environment you live in, and your life experiences. </a:t>
            </a:r>
            <a:endParaRPr lang="en-IN"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591" y="135352"/>
            <a:ext cx="10515600" cy="1325563"/>
          </a:xfrm>
        </p:spPr>
        <p:txBody>
          <a:bodyPr/>
          <a:lstStyle/>
          <a:p>
            <a:r>
              <a:rPr lang="en-IN" b="1" dirty="0">
                <a:latin typeface="Aharoni" panose="02010803020104030203" pitchFamily="2" charset="-79"/>
                <a:cs typeface="Aharoni" panose="02010803020104030203" pitchFamily="2" charset="-79"/>
              </a:rPr>
              <a:t>Limitations</a:t>
            </a:r>
            <a:br>
              <a:rPr lang="en-IN" b="1" dirty="0">
                <a:latin typeface="Aharoni" panose="02010803020104030203" pitchFamily="2" charset="-79"/>
                <a:cs typeface="Aharoni" panose="02010803020104030203" pitchFamily="2" charset="-79"/>
              </a:rPr>
            </a:br>
            <a:endParaRPr lang="en-IN"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1" y="1026942"/>
            <a:ext cx="12065391" cy="5889673"/>
          </a:xfrm>
        </p:spPr>
        <p:txBody>
          <a:bodyPr>
            <a:normAutofit/>
          </a:bodyPr>
          <a:lstStyle/>
          <a:p>
            <a:r>
              <a:rPr lang="en-US" dirty="0"/>
              <a:t>Findings are limited by the generally small sample size. However, we’d see sample size more critical if findings had not turned out to be significant. Large effect sizes were obtained and effects were not just due to outliers suggesting clear differences in the distribution of control and ADHD groups. In any case, larger samples will have to be studied to see if results are confirmed and to what extend EEG-based subtypes can be found.</a:t>
            </a:r>
            <a:endParaRPr lang="en-US" dirty="0"/>
          </a:p>
          <a:p>
            <a:r>
              <a:rPr lang="en-US" dirty="0"/>
              <a:t>We could not compare resting and active EEG conditions directly. Thus, it cannot be excluded that corresponding effect sizes could have also been found in the resting EEG of our sample.</a:t>
            </a:r>
            <a:endParaRPr lang="en-US" dirty="0"/>
          </a:p>
          <a:p>
            <a:r>
              <a:rPr lang="en-US" dirty="0"/>
              <a:t>Data cleaning can be less vigorous</a:t>
            </a:r>
            <a:endParaRPr lang="en-US" dirty="0"/>
          </a:p>
          <a:p>
            <a:r>
              <a:rPr lang="en-US" dirty="0"/>
              <a:t>No real time analysis of the data</a:t>
            </a:r>
            <a:endParaRPr lang="en-US" dirty="0"/>
          </a:p>
          <a:p>
            <a:r>
              <a:rPr lang="en-US" dirty="0"/>
              <a:t>No option view data from multiple platforms like mobile </a:t>
            </a:r>
            <a:r>
              <a:rPr lang="en-US" dirty="0" err="1"/>
              <a:t>etc</a:t>
            </a:r>
            <a:endParaRPr lang="en-US" dirty="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528689"/>
            <a:ext cx="11047828" cy="5012788"/>
          </a:xfrm>
        </p:spPr>
        <p:txBody>
          <a:bodyPr>
            <a:normAutofit/>
          </a:bodyPr>
          <a:lstStyle/>
          <a:p>
            <a:r>
              <a:rPr lang="en-IN" dirty="0"/>
              <a:t>This project can further be modified to have limitless potential in the future. For example, if the technology improves the data collection and the analysis can be done by the patient itself</a:t>
            </a:r>
            <a:endParaRPr lang="en-IN" dirty="0"/>
          </a:p>
          <a:p>
            <a:r>
              <a:rPr lang="en-IN" dirty="0"/>
              <a:t>The MATLAB analysis can be implemented into the website to get a seamless experience</a:t>
            </a:r>
            <a:endParaRPr lang="en-IN" dirty="0"/>
          </a:p>
          <a:p>
            <a:r>
              <a:rPr lang="en-IN" dirty="0"/>
              <a:t>Create an mobile application for the same</a:t>
            </a:r>
            <a:endParaRPr lang="en-IN" dirty="0"/>
          </a:p>
          <a:p>
            <a:r>
              <a:rPr lang="en-IN" dirty="0"/>
              <a:t>Get doctors and patients from multiple countries to interact in a forum in a separate tab in the website or the mobile application if created</a:t>
            </a:r>
            <a:endParaRPr lang="en-IN" dirty="0"/>
          </a:p>
          <a:p>
            <a:r>
              <a:rPr lang="en-IN" dirty="0"/>
              <a:t>Create an </a:t>
            </a:r>
            <a:r>
              <a:rPr lang="en-IN" dirty="0" err="1"/>
              <a:t>api</a:t>
            </a:r>
            <a:r>
              <a:rPr lang="en-IN" dirty="0"/>
              <a:t> for the same so that it can embedded into already existing electrical medical equipment so that reduces the rate of error and simplifies the way to use it</a:t>
            </a:r>
            <a:endParaRPr lang="en-IN" dirty="0"/>
          </a:p>
          <a:p>
            <a:endParaRPr lang="en-IN" dirty="0"/>
          </a:p>
          <a:p>
            <a:endParaRPr lang="en-IN" dirty="0"/>
          </a:p>
        </p:txBody>
      </p:sp>
      <p:sp>
        <p:nvSpPr>
          <p:cNvPr id="4" name="Rectangle 3"/>
          <p:cNvSpPr/>
          <p:nvPr/>
        </p:nvSpPr>
        <p:spPr>
          <a:xfrm>
            <a:off x="1149702" y="386599"/>
            <a:ext cx="4538333" cy="923330"/>
          </a:xfrm>
          <a:prstGeom prst="rect">
            <a:avLst/>
          </a:prstGeom>
        </p:spPr>
        <p:txBody>
          <a:bodyPr wrap="square">
            <a:spAutoFit/>
          </a:bodyPr>
          <a:lstStyle/>
          <a:p>
            <a:r>
              <a:rPr lang="en-IN" sz="5400" u="sng" dirty="0"/>
              <a:t>Future Work</a:t>
            </a:r>
            <a:endParaRPr lang="en-IN" sz="5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020202"/>
                </a:solidFill>
                <a:latin typeface="MuseoSans"/>
              </a:rPr>
              <a:t>Acknowledgments</a:t>
            </a:r>
            <a:br>
              <a:rPr lang="en-IN" b="1" dirty="0">
                <a:solidFill>
                  <a:srgbClr val="020202"/>
                </a:solidFill>
                <a:latin typeface="MuseoSans"/>
              </a:rPr>
            </a:br>
            <a:endParaRPr lang="en-IN" dirty="0"/>
          </a:p>
        </p:txBody>
      </p:sp>
      <p:sp>
        <p:nvSpPr>
          <p:cNvPr id="3" name="Content Placeholder 2"/>
          <p:cNvSpPr>
            <a:spLocks noGrp="1"/>
          </p:cNvSpPr>
          <p:nvPr>
            <p:ph idx="1"/>
          </p:nvPr>
        </p:nvSpPr>
        <p:spPr/>
        <p:txBody>
          <a:bodyPr/>
          <a:lstStyle/>
          <a:p>
            <a:r>
              <a:rPr lang="en-IN" dirty="0"/>
              <a:t>We acknowledge support from MSRIT </a:t>
            </a:r>
            <a:endParaRPr lang="en-IN" dirty="0"/>
          </a:p>
          <a:p>
            <a:r>
              <a:rPr lang="en-IN" dirty="0"/>
              <a:t>We would like to thank </a:t>
            </a:r>
            <a:r>
              <a:rPr lang="en-IN" dirty="0" err="1"/>
              <a:t>Lingaraju</a:t>
            </a:r>
            <a:r>
              <a:rPr lang="en-IN" dirty="0"/>
              <a:t> M sir and </a:t>
            </a:r>
            <a:r>
              <a:rPr lang="en-IN" dirty="0" err="1"/>
              <a:t>Rajshekhar</a:t>
            </a:r>
            <a:r>
              <a:rPr lang="en-IN" dirty="0"/>
              <a:t> Reddy for their valuable support. We also thank all well wishers from our families and friends for their contribution to our confidence to complete this project.</a:t>
            </a:r>
            <a:endParaRPr lang="en-IN" dirty="0"/>
          </a:p>
          <a:p>
            <a:r>
              <a:rPr lang="en-IN" dirty="0"/>
              <a:t>THANK YOU </a:t>
            </a:r>
            <a:endParaRPr lang="en-IN"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591" y="89095"/>
            <a:ext cx="5788660" cy="6516809"/>
          </a:xfrm>
        </p:spPr>
        <p:txBody>
          <a:bodyPr/>
          <a:lstStyle/>
          <a:p>
            <a:pPr marL="0" indent="0">
              <a:buNone/>
            </a:pPr>
            <a:r>
              <a:rPr lang="en-US" sz="3200" dirty="0">
                <a:latin typeface="Aharoni" panose="02010803020104030203" pitchFamily="2" charset="-79"/>
                <a:cs typeface="Aharoni" panose="02010803020104030203" pitchFamily="2" charset="-79"/>
              </a:rPr>
              <a:t>Biofeedback</a:t>
            </a:r>
            <a:endParaRPr lang="en-US" dirty="0">
              <a:latin typeface="Aharoni" panose="02010803020104030203" pitchFamily="2" charset="-79"/>
              <a:cs typeface="Aharoni" panose="02010803020104030203" pitchFamily="2" charset="-79"/>
            </a:endParaRPr>
          </a:p>
          <a:p>
            <a:pPr marL="0" indent="0">
              <a:buNone/>
            </a:pPr>
            <a:endParaRPr lang="en-US" dirty="0"/>
          </a:p>
          <a:p>
            <a:pPr marL="0" indent="0">
              <a:buNone/>
            </a:pPr>
            <a:r>
              <a:rPr lang="en-US" dirty="0"/>
              <a:t>Biofeedback is an alternative therapy some people use to treat the symptoms of attention-deficit hyperactivity disorder ( ADHD ). It's also called </a:t>
            </a:r>
            <a:r>
              <a:rPr lang="en-US" b="1" i="1" u="sng" dirty="0"/>
              <a:t>neurofeedback</a:t>
            </a:r>
            <a:r>
              <a:rPr lang="en-US" dirty="0"/>
              <a:t>, </a:t>
            </a:r>
            <a:r>
              <a:rPr lang="en-US" b="1" i="1" u="sng" dirty="0"/>
              <a:t>EEG biofeedback</a:t>
            </a:r>
            <a:r>
              <a:rPr lang="en-US" dirty="0"/>
              <a:t> or </a:t>
            </a:r>
            <a:r>
              <a:rPr lang="en-US" b="1" i="1" u="sng" dirty="0"/>
              <a:t>neurotherapy</a:t>
            </a:r>
            <a:r>
              <a:rPr lang="en-US" dirty="0"/>
              <a:t>. This treatment has been used since the late 1960s, but evidence on whether it can help ADHD symptoms is still mixed.</a:t>
            </a:r>
            <a:endParaRPr lang="en-US" dirty="0"/>
          </a:p>
        </p:txBody>
      </p:sp>
      <p:pic>
        <p:nvPicPr>
          <p:cNvPr id="4" name="Content Placeholder 3"/>
          <p:cNvPicPr>
            <a:picLocks noGrp="1" noChangeAspect="1"/>
          </p:cNvPicPr>
          <p:nvPr>
            <p:ph sz="half" idx="2"/>
          </p:nvPr>
        </p:nvPicPr>
        <p:blipFill>
          <a:blip r:embed="rId1"/>
          <a:stretch>
            <a:fillRect/>
          </a:stretch>
        </p:blipFill>
        <p:spPr>
          <a:xfrm>
            <a:off x="5643636" y="1495865"/>
            <a:ext cx="6526774" cy="39314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763" y="62449"/>
            <a:ext cx="10515600" cy="1325563"/>
          </a:xfrm>
        </p:spPr>
        <p:txBody>
          <a:bodyPr/>
          <a:lstStyle/>
          <a:p>
            <a:r>
              <a:rPr lang="en-IN" dirty="0"/>
              <a:t>How does it help ?</a:t>
            </a:r>
            <a:endParaRPr lang="en-IN" dirty="0"/>
          </a:p>
        </p:txBody>
      </p:sp>
      <p:sp>
        <p:nvSpPr>
          <p:cNvPr id="3" name="Content Placeholder 2"/>
          <p:cNvSpPr>
            <a:spLocks noGrp="1"/>
          </p:cNvSpPr>
          <p:nvPr>
            <p:ph sz="half" idx="1"/>
          </p:nvPr>
        </p:nvSpPr>
        <p:spPr>
          <a:xfrm>
            <a:off x="98473" y="1388012"/>
            <a:ext cx="11943471" cy="5355102"/>
          </a:xfrm>
        </p:spPr>
        <p:txBody>
          <a:bodyPr>
            <a:normAutofit/>
          </a:bodyPr>
          <a:lstStyle/>
          <a:p>
            <a:pPr marL="0" indent="0">
              <a:buNone/>
            </a:pPr>
            <a:r>
              <a:rPr lang="en-US" dirty="0"/>
              <a:t>By recording brain wave activity using </a:t>
            </a:r>
            <a:r>
              <a:rPr lang="en-US" b="1" i="1" u="sng" dirty="0"/>
              <a:t>sensors placed on the head</a:t>
            </a:r>
            <a:r>
              <a:rPr lang="en-US" dirty="0"/>
              <a:t>, a practitioner can gather information about why an individual may be having clinical symptoms based on what is happening in their brain. States of neurophysiological over-arousal or under-arousal can contribute to why a client may be manifesting symptoms of anxiety, depression, obsessive compulsive disorder (OCD), attention deficit disorder (ADD), and a variety of other stressful conditions.(ADHD in our case) Once </a:t>
            </a:r>
            <a:r>
              <a:rPr lang="en-US" b="1" i="1" u="sng" dirty="0"/>
              <a:t>initial information has been gathered</a:t>
            </a:r>
            <a:r>
              <a:rPr lang="en-US" dirty="0"/>
              <a:t>, neurofeedback can be used to </a:t>
            </a:r>
            <a:r>
              <a:rPr lang="en-US" b="1" i="1" u="sng" dirty="0"/>
              <a:t>track brain wave activity</a:t>
            </a:r>
            <a:r>
              <a:rPr lang="en-US" dirty="0"/>
              <a:t>, and train the brain to operate more efficiently by </a:t>
            </a:r>
            <a:r>
              <a:rPr lang="en-US" b="1" i="1" u="sng" dirty="0"/>
              <a:t>providing visual and auditory feedback</a:t>
            </a:r>
            <a:r>
              <a:rPr lang="en-US" dirty="0"/>
              <a:t> to the client as </a:t>
            </a:r>
            <a:r>
              <a:rPr lang="en-US" b="1" i="1" u="sng" dirty="0"/>
              <a:t>their brain wave patterns improve and self-regulation occurs</a:t>
            </a:r>
            <a:r>
              <a:rPr lang="en-US" dirty="0"/>
              <a:t>.</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7Saf"/>
          <p:cNvPicPr>
            <a:picLocks noChangeAspect="1"/>
          </p:cNvPicPr>
          <p:nvPr/>
        </p:nvPicPr>
        <p:blipFill>
          <a:blip r:embed="rId1"/>
          <a:stretch>
            <a:fillRect/>
          </a:stretch>
        </p:blipFill>
        <p:spPr>
          <a:xfrm>
            <a:off x="24130" y="4341561"/>
            <a:ext cx="4078947" cy="2447615"/>
          </a:xfrm>
          <a:prstGeom prst="rect">
            <a:avLst/>
          </a:prstGeom>
        </p:spPr>
      </p:pic>
      <p:pic>
        <p:nvPicPr>
          <p:cNvPr id="4" name="Picture 3" descr="Ucqd"/>
          <p:cNvPicPr>
            <a:picLocks noChangeAspect="1"/>
          </p:cNvPicPr>
          <p:nvPr/>
        </p:nvPicPr>
        <p:blipFill>
          <a:blip r:embed="rId2"/>
          <a:stretch>
            <a:fillRect/>
          </a:stretch>
        </p:blipFill>
        <p:spPr>
          <a:xfrm>
            <a:off x="8681085" y="172574"/>
            <a:ext cx="3453765" cy="2971165"/>
          </a:xfrm>
          <a:prstGeom prst="rect">
            <a:avLst/>
          </a:prstGeom>
        </p:spPr>
      </p:pic>
      <p:sp>
        <p:nvSpPr>
          <p:cNvPr id="2" name="Title 1"/>
          <p:cNvSpPr>
            <a:spLocks noGrp="1"/>
          </p:cNvSpPr>
          <p:nvPr>
            <p:ph type="title"/>
          </p:nvPr>
        </p:nvSpPr>
        <p:spPr>
          <a:xfrm>
            <a:off x="24130" y="0"/>
            <a:ext cx="10515600" cy="703385"/>
          </a:xfrm>
        </p:spPr>
        <p:txBody>
          <a:bodyPr/>
          <a:lstStyle/>
          <a:p>
            <a:r>
              <a:rPr lang="en-US" dirty="0">
                <a:latin typeface="Arial Black" panose="020B0A04020102020204" pitchFamily="34" charset="0"/>
                <a:sym typeface="+mn-ea"/>
              </a:rPr>
              <a:t>What is an EEG? </a:t>
            </a:r>
            <a:endParaRPr lang="en-US" dirty="0">
              <a:latin typeface="Arial Black" panose="020B0A04020102020204" pitchFamily="34" charset="0"/>
            </a:endParaRPr>
          </a:p>
        </p:txBody>
      </p:sp>
      <p:sp>
        <p:nvSpPr>
          <p:cNvPr id="3" name="Content Placeholder 2"/>
          <p:cNvSpPr>
            <a:spLocks noGrp="1"/>
          </p:cNvSpPr>
          <p:nvPr>
            <p:ph idx="1"/>
          </p:nvPr>
        </p:nvSpPr>
        <p:spPr>
          <a:xfrm>
            <a:off x="24130" y="875959"/>
            <a:ext cx="11872448" cy="5746909"/>
          </a:xfrm>
        </p:spPr>
        <p:txBody>
          <a:bodyPr>
            <a:normAutofit/>
          </a:bodyPr>
          <a:lstStyle/>
          <a:p>
            <a:pPr marL="355600" marR="273050" indent="-343535">
              <a:lnSpc>
                <a:spcPct val="100000"/>
              </a:lnSpc>
              <a:spcBef>
                <a:spcPts val="100"/>
              </a:spcBef>
              <a:buChar char="•"/>
              <a:tabLst>
                <a:tab pos="354965" algn="l"/>
                <a:tab pos="355600" algn="l"/>
              </a:tabLst>
            </a:pPr>
            <a:r>
              <a:rPr sz="3200" spc="-5" dirty="0">
                <a:solidFill>
                  <a:schemeClr val="tx1"/>
                </a:solidFill>
                <a:cs typeface="Times New Roman" panose="02020603050405020304"/>
                <a:sym typeface="+mn-ea"/>
              </a:rPr>
              <a:t>An </a:t>
            </a:r>
            <a:r>
              <a:rPr sz="3200" dirty="0">
                <a:solidFill>
                  <a:schemeClr val="tx1"/>
                </a:solidFill>
                <a:cs typeface="Times New Roman" panose="02020603050405020304"/>
                <a:sym typeface="+mn-ea"/>
              </a:rPr>
              <a:t>EEG </a:t>
            </a:r>
            <a:r>
              <a:rPr sz="3200" spc="-5" dirty="0">
                <a:solidFill>
                  <a:schemeClr val="tx1"/>
                </a:solidFill>
                <a:cs typeface="Times New Roman" panose="02020603050405020304"/>
                <a:sym typeface="+mn-ea"/>
              </a:rPr>
              <a:t>is </a:t>
            </a:r>
            <a:r>
              <a:rPr sz="3200" dirty="0">
                <a:solidFill>
                  <a:schemeClr val="tx1"/>
                </a:solidFill>
                <a:cs typeface="Times New Roman" panose="02020603050405020304"/>
                <a:sym typeface="+mn-ea"/>
              </a:rPr>
              <a:t>a </a:t>
            </a:r>
            <a:r>
              <a:rPr sz="3200" spc="-5" dirty="0">
                <a:solidFill>
                  <a:schemeClr val="tx1"/>
                </a:solidFill>
                <a:cs typeface="Times New Roman" panose="02020603050405020304"/>
                <a:sym typeface="+mn-ea"/>
              </a:rPr>
              <a:t>scalp </a:t>
            </a:r>
            <a:r>
              <a:rPr sz="3200" dirty="0">
                <a:solidFill>
                  <a:schemeClr val="tx1"/>
                </a:solidFill>
                <a:cs typeface="Times New Roman" panose="02020603050405020304"/>
                <a:sym typeface="+mn-ea"/>
              </a:rPr>
              <a:t>recording of</a:t>
            </a:r>
            <a:r>
              <a:rPr sz="3200" spc="-60" dirty="0">
                <a:solidFill>
                  <a:schemeClr val="tx1"/>
                </a:solidFill>
                <a:cs typeface="Times New Roman" panose="02020603050405020304"/>
                <a:sym typeface="+mn-ea"/>
              </a:rPr>
              <a:t> </a:t>
            </a:r>
            <a:r>
              <a:rPr sz="3200" dirty="0">
                <a:solidFill>
                  <a:schemeClr val="tx1"/>
                </a:solidFill>
                <a:cs typeface="Times New Roman" panose="02020603050405020304"/>
                <a:sym typeface="+mn-ea"/>
              </a:rPr>
              <a:t>brain </a:t>
            </a:r>
            <a:r>
              <a:rPr sz="3200" spc="-5" dirty="0">
                <a:solidFill>
                  <a:schemeClr val="tx1"/>
                </a:solidFill>
                <a:cs typeface="Times New Roman" panose="02020603050405020304"/>
                <a:sym typeface="+mn-ea"/>
              </a:rPr>
              <a:t>wave</a:t>
            </a:r>
            <a:r>
              <a:rPr sz="3200" dirty="0">
                <a:solidFill>
                  <a:schemeClr val="tx1"/>
                </a:solidFill>
                <a:cs typeface="Times New Roman" panose="02020603050405020304"/>
                <a:sym typeface="+mn-ea"/>
              </a:rPr>
              <a:t> </a:t>
            </a:r>
            <a:r>
              <a:rPr sz="3200" spc="-5" dirty="0">
                <a:solidFill>
                  <a:schemeClr val="tx1"/>
                </a:solidFill>
                <a:cs typeface="Times New Roman" panose="02020603050405020304"/>
                <a:sym typeface="+mn-ea"/>
              </a:rPr>
              <a:t>activity.</a:t>
            </a:r>
            <a:endParaRPr lang="en-IN" sz="3200" spc="-5" dirty="0">
              <a:solidFill>
                <a:schemeClr val="tx1"/>
              </a:solidFill>
              <a:cs typeface="Times New Roman" panose="02020603050405020304"/>
              <a:sym typeface="+mn-ea"/>
            </a:endParaRPr>
          </a:p>
          <a:p>
            <a:pPr marL="355600" marR="273050" indent="-343535">
              <a:lnSpc>
                <a:spcPct val="100000"/>
              </a:lnSpc>
              <a:spcBef>
                <a:spcPts val="100"/>
              </a:spcBef>
              <a:tabLst>
                <a:tab pos="354965" algn="l"/>
                <a:tab pos="355600" algn="l"/>
              </a:tabLst>
            </a:pPr>
            <a:r>
              <a:rPr lang="en-US" sz="3200" dirty="0"/>
              <a:t>An electroencephalogram (EEG) is a test used to </a:t>
            </a:r>
            <a:r>
              <a:rPr lang="en-US" sz="3200" b="1" i="1" u="sng" dirty="0"/>
              <a:t>evaluate the electrical activity in the brain</a:t>
            </a:r>
            <a:r>
              <a:rPr lang="en-US" sz="3200" dirty="0"/>
              <a:t>. </a:t>
            </a:r>
            <a:r>
              <a:rPr lang="en-US" sz="3200" b="1" i="1" u="sng" dirty="0"/>
              <a:t>Brain cells communicate with each other through electrical impulses</a:t>
            </a:r>
            <a:r>
              <a:rPr lang="en-US" sz="3200" dirty="0"/>
              <a:t>. An EEG can be used to help detect potential problems associated with this activity.</a:t>
            </a:r>
            <a:endParaRPr lang="en-US" sz="3200" dirty="0"/>
          </a:p>
          <a:p>
            <a:pPr marL="355600" marR="273050" indent="-343535">
              <a:lnSpc>
                <a:spcPct val="100000"/>
              </a:lnSpc>
              <a:spcBef>
                <a:spcPts val="100"/>
              </a:spcBef>
              <a:tabLst>
                <a:tab pos="354965" algn="l"/>
                <a:tab pos="355600" algn="l"/>
              </a:tabLst>
            </a:pPr>
            <a:r>
              <a:rPr lang="en-US" sz="3200" dirty="0"/>
              <a:t>The human brain emits electrical activity in waves that can be measured by a device called an </a:t>
            </a:r>
            <a:r>
              <a:rPr lang="en-US" sz="3200" b="1" i="1" u="sng" dirty="0"/>
              <a:t>electroencephalograph</a:t>
            </a:r>
            <a:endParaRPr lang="en-US" sz="3200" b="1" i="1" u="sng" dirty="0"/>
          </a:p>
          <a:p>
            <a:r>
              <a:rPr lang="en-US" sz="3200" dirty="0"/>
              <a:t>An EEG tracks and records brain wave patterns. Small flat metal discs called electrodes are attached to the scalp with wires. The electrodes analyze the electrical impulses in the brain and send signals to a computer that records the results.</a:t>
            </a:r>
            <a:endParaRPr lang="en-US" sz="3200" dirty="0"/>
          </a:p>
          <a:p>
            <a:pPr marL="355600" marR="5080" indent="-342900">
              <a:lnSpc>
                <a:spcPct val="100000"/>
              </a:lnSpc>
              <a:spcBef>
                <a:spcPts val="865"/>
              </a:spcBef>
              <a:buChar char="•"/>
              <a:tabLst>
                <a:tab pos="354965" algn="l"/>
                <a:tab pos="355600" algn="l"/>
              </a:tabLst>
            </a:pPr>
            <a:endParaRPr lang="en-US" sz="3200" dirty="0">
              <a:solidFill>
                <a:schemeClr val="tx1"/>
              </a:solidFill>
              <a:cs typeface="Times New Roman" panose="02020603050405020304"/>
            </a:endParaRPr>
          </a:p>
          <a:p>
            <a:pPr marL="0" indent="0">
              <a:buNone/>
            </a:pPr>
            <a:endParaRPr lang="en-US" sz="3200" dirty="0">
              <a:solidFill>
                <a:schemeClr val="tx1"/>
              </a:solidFill>
              <a:cs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haroni" panose="02010803020104030203" pitchFamily="2" charset="-79"/>
                <a:cs typeface="Aharoni" panose="02010803020104030203" pitchFamily="2" charset="-79"/>
              </a:rPr>
              <a:t>Are there risks associated with an EEG?</a:t>
            </a:r>
            <a:br>
              <a:rPr lang="en-US" b="1" dirty="0">
                <a:latin typeface="Aharoni" panose="02010803020104030203" pitchFamily="2" charset="-79"/>
                <a:cs typeface="Aharoni" panose="02010803020104030203" pitchFamily="2" charset="-79"/>
              </a:rPr>
            </a:br>
            <a:br>
              <a:rPr lang="en-US" dirty="0">
                <a:latin typeface="Aharoni" panose="02010803020104030203" pitchFamily="2" charset="-79"/>
                <a:cs typeface="Aharoni" panose="02010803020104030203" pitchFamily="2" charset="-79"/>
              </a:rPr>
            </a:br>
            <a:endParaRPr lang="en-IN"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p:txBody>
          <a:bodyPr/>
          <a:lstStyle/>
          <a:p>
            <a:r>
              <a:rPr lang="en-US" dirty="0"/>
              <a:t>There are no risks associated with an EEG. The test is painless and safe.</a:t>
            </a:r>
            <a:endParaRPr lang="en-US" dirty="0"/>
          </a:p>
          <a:p>
            <a:r>
              <a:rPr lang="en-US" dirty="0"/>
              <a:t>Some EEGs do not include lights or other stimuli. If an EEG does not produce any abnormalities, stimuli such as strobe lights, or rapid breathing may be added to help induce any abnormalities.</a:t>
            </a:r>
            <a:endParaRPr lang="en-US" dirty="0"/>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1. Montages</a:t>
            </a:r>
            <a:endParaRPr lang="en-US"/>
          </a:p>
        </p:txBody>
      </p:sp>
      <p:sp>
        <p:nvSpPr>
          <p:cNvPr id="3" name="Content Placeholder 2"/>
          <p:cNvSpPr>
            <a:spLocks noGrp="1"/>
          </p:cNvSpPr>
          <p:nvPr>
            <p:ph idx="1"/>
          </p:nvPr>
        </p:nvSpPr>
        <p:spPr/>
        <p:txBody>
          <a:bodyPr/>
          <a:lstStyle/>
          <a:p>
            <a:endParaRPr lang="en-US"/>
          </a:p>
          <a:p>
            <a:r>
              <a:rPr lang="en-US"/>
              <a:t>• Electrodes</a:t>
            </a:r>
            <a:endParaRPr lang="en-US"/>
          </a:p>
          <a:p>
            <a:r>
              <a:rPr lang="en-US"/>
              <a:t>• Channels</a:t>
            </a:r>
            <a:endParaRPr lang="en-US"/>
          </a:p>
        </p:txBody>
      </p:sp>
      <p:pic>
        <p:nvPicPr>
          <p:cNvPr id="4" name="Picture 3" descr="O0Wv"/>
          <p:cNvPicPr>
            <a:picLocks noChangeAspect="1"/>
          </p:cNvPicPr>
          <p:nvPr/>
        </p:nvPicPr>
        <p:blipFill>
          <a:blip r:embed="rId1"/>
          <a:stretch>
            <a:fillRect/>
          </a:stretch>
        </p:blipFill>
        <p:spPr>
          <a:xfrm>
            <a:off x="1905" y="-8890"/>
            <a:ext cx="12187555" cy="6875780"/>
          </a:xfrm>
          <a:prstGeom prst="rect">
            <a:avLst/>
          </a:prstGeom>
        </p:spPr>
      </p:pic>
      <p:sp>
        <p:nvSpPr>
          <p:cNvPr id="5" name="Rectangles 4"/>
          <p:cNvSpPr/>
          <p:nvPr/>
        </p:nvSpPr>
        <p:spPr>
          <a:xfrm>
            <a:off x="1376363" y="2829560"/>
            <a:ext cx="9439275" cy="1198880"/>
          </a:xfrm>
          <a:prstGeom prst="rect">
            <a:avLst/>
          </a:prstGeom>
          <a:noFill/>
          <a:ln>
            <a:noFill/>
          </a:ln>
        </p:spPr>
        <p:txBody>
          <a:bodyPr wrap="none" rtlCol="0" anchor="t">
            <a:spAutoFit/>
          </a:bodyPr>
          <a:lstStyle/>
          <a:p>
            <a:pPr algn="ctr"/>
            <a:r>
              <a:rPr lang="en-IN" altLang="en-US" sz="7200" b="1" dirty="0">
                <a:solidFill>
                  <a:schemeClr val="bg2"/>
                </a:solidFill>
                <a:effectLst>
                  <a:innerShdw blurRad="63500" dist="50800" dir="13500000">
                    <a:srgbClr val="000000">
                      <a:alpha val="50000"/>
                    </a:srgbClr>
                  </a:innerShdw>
                </a:effectLst>
              </a:rPr>
              <a:t>Electrodes and Channels</a:t>
            </a:r>
            <a:endParaRPr lang="en-IN" altLang="en-US" sz="7200" b="1" dirty="0">
              <a:solidFill>
                <a:schemeClr val="bg2"/>
              </a:solidFill>
              <a:effectLst>
                <a:innerShdw blurRad="63500" dist="50800" dir="13500000">
                  <a:srgbClr val="000000">
                    <a:alpha val="50000"/>
                  </a:srgbClr>
                </a:inn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05153" y="311002"/>
            <a:ext cx="5557911" cy="6380529"/>
          </a:xfrm>
        </p:spPr>
        <p:txBody>
          <a:bodyPr/>
          <a:lstStyle/>
          <a:p>
            <a:pPr marL="0" indent="0">
              <a:buNone/>
            </a:pPr>
            <a:r>
              <a:rPr lang="en-US" dirty="0"/>
              <a:t>The scalp EEG signals can be recorded by different modes such as </a:t>
            </a:r>
            <a:r>
              <a:rPr lang="en-US" b="1" dirty="0"/>
              <a:t>unipolar and bipolar modes</a:t>
            </a:r>
            <a:r>
              <a:rPr lang="en-US" dirty="0"/>
              <a:t>. </a:t>
            </a:r>
            <a:r>
              <a:rPr lang="en-IN" altLang="en-US" dirty="0"/>
              <a:t>The</a:t>
            </a:r>
            <a:r>
              <a:rPr lang="en-US" dirty="0"/>
              <a:t> Figure  shows the </a:t>
            </a:r>
            <a:r>
              <a:rPr lang="en-US" b="1" i="1" u="sng" dirty="0"/>
              <a:t>10–20 EEG </a:t>
            </a:r>
            <a:r>
              <a:rPr lang="en-US" dirty="0"/>
              <a:t>electrode positions for the placement of electrodes from the left and the top of the head. These electrodes (channels) show the activities of different brain areas.</a:t>
            </a:r>
            <a:endParaRPr lang="en-US" dirty="0"/>
          </a:p>
        </p:txBody>
      </p:sp>
      <p:pic>
        <p:nvPicPr>
          <p:cNvPr id="4" name="Content Placeholder 3"/>
          <p:cNvPicPr>
            <a:picLocks noGrp="1" noChangeAspect="1"/>
          </p:cNvPicPr>
          <p:nvPr>
            <p:ph sz="half" idx="2"/>
          </p:nvPr>
        </p:nvPicPr>
        <p:blipFill>
          <a:blip r:embed="rId1"/>
          <a:stretch>
            <a:fillRect/>
          </a:stretch>
        </p:blipFill>
        <p:spPr>
          <a:xfrm>
            <a:off x="5915025" y="817880"/>
            <a:ext cx="6001385" cy="47656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8260</Words>
  <Application>WPS Presentation</Application>
  <PresentationFormat>Widescreen</PresentationFormat>
  <Paragraphs>132</Paragraphs>
  <Slides>32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32</vt:i4>
      </vt:variant>
    </vt:vector>
  </HeadingPairs>
  <TitlesOfParts>
    <vt:vector size="50" baseType="lpstr">
      <vt:lpstr>Arial</vt:lpstr>
      <vt:lpstr>SimSun</vt:lpstr>
      <vt:lpstr>Wingdings</vt:lpstr>
      <vt:lpstr>Open Sans</vt:lpstr>
      <vt:lpstr>Segoe Print</vt:lpstr>
      <vt:lpstr>Aharoni</vt:lpstr>
      <vt:lpstr>Yu Gothic UI Semibold</vt:lpstr>
      <vt:lpstr>Arial Black</vt:lpstr>
      <vt:lpstr>Times New Roman</vt:lpstr>
      <vt:lpstr>Calibri Light</vt:lpstr>
      <vt:lpstr>Calibri</vt:lpstr>
      <vt:lpstr>Microsoft YaHei</vt:lpstr>
      <vt:lpstr>Arial Unicode MS</vt:lpstr>
      <vt:lpstr>Times</vt:lpstr>
      <vt:lpstr>Times New Roman</vt:lpstr>
      <vt:lpstr>Calibri</vt:lpstr>
      <vt:lpstr>MuseoSans</vt:lpstr>
      <vt:lpstr>Office Theme</vt:lpstr>
      <vt:lpstr>PowerPoint 演示文稿</vt:lpstr>
      <vt:lpstr>BASIC QUESTION : What Is ADHD?</vt:lpstr>
      <vt:lpstr>Who does it affect? </vt:lpstr>
      <vt:lpstr>PowerPoint 演示文稿</vt:lpstr>
      <vt:lpstr>How does it help ?</vt:lpstr>
      <vt:lpstr>What is an EEG? </vt:lpstr>
      <vt:lpstr>Are there risks associated with an EEG?  </vt:lpstr>
      <vt:lpstr>1. Montages</vt:lpstr>
      <vt:lpstr>PowerPoint 演示文稿</vt:lpstr>
      <vt:lpstr>THE BEHAVIOR OF THE EEG SIGNAL</vt:lpstr>
      <vt:lpstr>PowerPoint 演示文稿</vt:lpstr>
      <vt:lpstr>LOCATION OF THE OCCIPITAL LOBE IN YOUR BRAIN</vt:lpstr>
      <vt:lpstr>THE BASIC PRINCIPLES OF EEG DIAGNOSIS  </vt:lpstr>
      <vt:lpstr>WEBSITE </vt:lpstr>
      <vt:lpstr>PowerPoint 演示文稿</vt:lpstr>
      <vt:lpstr>PowerPoint 演示文稿</vt:lpstr>
      <vt:lpstr>PowerPoint 演示文稿</vt:lpstr>
      <vt:lpstr>PowerPoint 演示文稿</vt:lpstr>
      <vt:lpstr>PowerPoint 演示文稿</vt:lpstr>
      <vt:lpstr>PowerPoint 演示文稿</vt:lpstr>
      <vt:lpstr>How the EEG data is analysed by 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Limitations </vt:lpstr>
      <vt:lpstr>PowerPoint 演示文稿</vt:lpstr>
      <vt:lpstr>Acknowledgments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DELL</dc:creator>
  <cp:lastModifiedBy>Rohit Guna</cp:lastModifiedBy>
  <cp:revision>145</cp:revision>
  <dcterms:created xsi:type="dcterms:W3CDTF">2020-05-29T10:23:00Z</dcterms:created>
  <dcterms:modified xsi:type="dcterms:W3CDTF">2020-05-31T06:18:24Z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